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2.xml" ContentType="application/vnd.openxmlformats-officedocument.presentationml.notes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554" r:id="rId2"/>
    <p:sldId id="555" r:id="rId3"/>
    <p:sldId id="604" r:id="rId4"/>
    <p:sldId id="605" r:id="rId5"/>
    <p:sldId id="606" r:id="rId6"/>
    <p:sldId id="618" r:id="rId7"/>
    <p:sldId id="632" r:id="rId8"/>
    <p:sldId id="620" r:id="rId9"/>
    <p:sldId id="628" r:id="rId10"/>
    <p:sldId id="621" r:id="rId11"/>
    <p:sldId id="622" r:id="rId12"/>
    <p:sldId id="629" r:id="rId13"/>
    <p:sldId id="623" r:id="rId14"/>
    <p:sldId id="624" r:id="rId15"/>
    <p:sldId id="625" r:id="rId16"/>
    <p:sldId id="627" r:id="rId17"/>
    <p:sldId id="626" r:id="rId18"/>
    <p:sldId id="607" r:id="rId19"/>
    <p:sldId id="630" r:id="rId20"/>
    <p:sldId id="617" r:id="rId21"/>
  </p:sldIdLst>
  <p:sldSz cx="12192000" cy="6858000"/>
  <p:notesSz cx="7315200" cy="9601200"/>
  <p:defaultTextStyle>
    <a:defPPr>
      <a:defRPr lang="en-C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oannis Thasitis" initials="IT" lastIdx="2" clrIdx="0">
    <p:extLst>
      <p:ext uri="{19B8F6BF-5375-455C-9EA6-DF929625EA0E}">
        <p15:presenceInfo xmlns:p15="http://schemas.microsoft.com/office/powerpoint/2012/main" userId="S::IThasitis@dfmr.moa.gov.cy::5ec29b1a-def1-43d4-97a2-40d4f071586f" providerId="AD"/>
      </p:ext>
    </p:extLst>
  </p:cmAuthor>
  <p:cmAuthor id="2" name="Charis Charilaou" initials="CC" lastIdx="1" clrIdx="1">
    <p:extLst>
      <p:ext uri="{19B8F6BF-5375-455C-9EA6-DF929625EA0E}">
        <p15:presenceInfo xmlns:p15="http://schemas.microsoft.com/office/powerpoint/2012/main" userId="S::ccharilaou@dfmr.moa.gov.cy::d7bec497-f01b-44b3-a636-568c1ccf922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84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37" autoAdjust="0"/>
    <p:restoredTop sz="83730" autoAdjust="0"/>
  </p:normalViewPr>
  <p:slideViewPr>
    <p:cSldViewPr snapToGrid="0">
      <p:cViewPr varScale="1">
        <p:scale>
          <a:sx n="96" d="100"/>
          <a:sy n="96" d="100"/>
        </p:scale>
        <p:origin x="82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20" d="100"/>
          <a:sy n="120" d="100"/>
        </p:scale>
        <p:origin x="2868" y="-117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ustomXml" Target="../customXml/item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Relationship Id="rId30" Type="http://schemas.openxmlformats.org/officeDocument/2006/relationships/customXml" Target="../customXml/item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CE00DB-4A36-F850-A660-ADA7720FA23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717" cy="48059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1175760-540E-5CF9-B32B-4C46BD92A27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2775" y="0"/>
            <a:ext cx="3170717" cy="48059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9637C-6047-47A3-A5A8-E9FAC362537D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647DE71-3315-34F5-DA16-8D278C4CE5F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120602"/>
            <a:ext cx="3170717" cy="48059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873E0B-C996-0D65-711B-625099877FD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2775" y="9120602"/>
            <a:ext cx="3170717" cy="48059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B0AD7-0692-41D1-A024-B904D17EB63F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10678743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172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8" y="0"/>
            <a:ext cx="3169920" cy="48172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E27DC5-C6F2-4B05-927F-BEA41FA9EB53}" type="datetimeFigureOut">
              <a:rPr lang="el-GR" smtClean="0"/>
              <a:t>16/1/2025</a:t>
            </a:fld>
            <a:endParaRPr lang="el-G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77875" y="1200150"/>
            <a:ext cx="5759450" cy="32400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620577"/>
            <a:ext cx="5852160" cy="378047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l-G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172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8" y="9119475"/>
            <a:ext cx="3169920" cy="48172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C930FA-330A-447C-A920-5260784A03A0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2214371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C930FA-330A-447C-A920-5260784A03A0}" type="slidenum">
              <a:rPr lang="el-GR" smtClean="0"/>
              <a:t>1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7918559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C930FA-330A-447C-A920-5260784A03A0}" type="slidenum">
              <a:rPr lang="el-GR" smtClean="0"/>
              <a:t>2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915631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" descr="Image">
            <a:extLst>
              <a:ext uri="{FF2B5EF4-FFF2-40B4-BE49-F238E27FC236}">
                <a16:creationId xmlns:a16="http://schemas.microsoft.com/office/drawing/2014/main" id="{8D09287C-8A7B-E090-FE1C-DD06F9E8C8D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86042" y="0"/>
            <a:ext cx="12364082" cy="6858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72833F3-23B5-4ED0-8B9F-287A84704E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CY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F6F396-6CA7-487D-A54F-463F907279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24342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CY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FD6B47-3BF7-4D17-AD8E-6A7DA20CA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8D94-AD2B-4566-950A-A3BB79554657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594A8-4DE4-4B3F-92C6-0A5A1B8F6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CB5D9-BE01-4CB3-8A50-680C090C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2EBE0-5B1A-46FC-B607-3F938BE2D492}" type="slidenum">
              <a:rPr lang="en-CY" smtClean="0"/>
              <a:t>‹#›</a:t>
            </a:fld>
            <a:endParaRPr lang="en-CY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CF76217-6316-1D35-02D5-E60FBDFF6997}"/>
              </a:ext>
            </a:extLst>
          </p:cNvPr>
          <p:cNvSpPr txBox="1"/>
          <p:nvPr userDrawn="1"/>
        </p:nvSpPr>
        <p:spPr>
          <a:xfrm>
            <a:off x="5697416" y="5095230"/>
            <a:ext cx="636563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Department of Fisheries and Marine Research</a:t>
            </a:r>
          </a:p>
          <a:p>
            <a:pPr marL="0" indent="0">
              <a:buNone/>
            </a:pPr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Ministry of Agriculture, Rural Development and the Environment</a:t>
            </a:r>
            <a:endParaRPr lang="el-GR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3D914B33-CC2E-6967-32F2-CE6E9961283B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0787" y="5180933"/>
            <a:ext cx="656500" cy="6202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6219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E1450-AE9D-43EB-A40C-08C205CDB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0612" y="365125"/>
            <a:ext cx="9653187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CY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A05A67-DB80-4D02-870B-AC42191E07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700612" y="1825625"/>
            <a:ext cx="9653188" cy="43513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6E5AC-BB0F-44D4-980F-DE11B3182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8D94-AD2B-4566-950A-A3BB79554657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1A2F01-B680-4DA2-A949-5241A05CC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86773-C857-421F-8DF4-2A7B7F74E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2EBE0-5B1A-46FC-B607-3F938BE2D492}" type="slidenum">
              <a:rPr lang="en-CY" smtClean="0"/>
              <a:t>‹#›</a:t>
            </a:fld>
            <a:endParaRPr lang="en-CY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17A6870-2458-BDA5-C429-F590EC0CD89C}"/>
              </a:ext>
            </a:extLst>
          </p:cNvPr>
          <p:cNvGrpSpPr/>
          <p:nvPr userDrawn="1"/>
        </p:nvGrpSpPr>
        <p:grpSpPr>
          <a:xfrm>
            <a:off x="0" y="0"/>
            <a:ext cx="12299999" cy="7056601"/>
            <a:chOff x="1" y="0"/>
            <a:chExt cx="12299999" cy="705660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4A693AA0-19A6-492D-6B64-70E85ACF6C1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0"/>
              <a:ext cx="1333143" cy="685800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61181F78-5543-5AC8-3BC3-A97E8998D03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869" y="5805525"/>
              <a:ext cx="5909131" cy="125107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38770AC-EA65-B453-F7B2-4440AA4BBE5B}"/>
                </a:ext>
              </a:extLst>
            </p:cNvPr>
            <p:cNvSpPr txBox="1"/>
            <p:nvPr userDrawn="1"/>
          </p:nvSpPr>
          <p:spPr>
            <a:xfrm>
              <a:off x="7047369" y="6403427"/>
              <a:ext cx="497292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Department of Fisheries and Marine Research</a:t>
              </a:r>
            </a:p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Ministry of Agriculture, Rural Development and the Environment</a:t>
              </a:r>
              <a:endParaRPr lang="el-G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1" name="Picture 4">
              <a:extLst>
                <a:ext uri="{FF2B5EF4-FFF2-40B4-BE49-F238E27FC236}">
                  <a16:creationId xmlns:a16="http://schemas.microsoft.com/office/drawing/2014/main" id="{2B3BADA2-E398-0D43-DE13-2B21787C4BA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4369" y="6244802"/>
              <a:ext cx="656500" cy="62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103060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685F88-BBD3-4AB3-BBA1-02BD6D1A0F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EAF1F-D9D6-46C9-91CE-FDBA7805DB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90DA4-340D-4F87-BE76-70C19D9E7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8D94-AD2B-4566-950A-A3BB79554657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2C25D8-B88F-448A-AA38-A5CFF54F0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D51986-DC8E-4F18-9B73-B83B71A31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2EBE0-5B1A-46FC-B607-3F938BE2D492}" type="slidenum">
              <a:rPr lang="en-CY" smtClean="0"/>
              <a:t>‹#›</a:t>
            </a:fld>
            <a:endParaRPr lang="en-CY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3632214A-0CDC-7193-7A56-26D82C155F8B}"/>
              </a:ext>
            </a:extLst>
          </p:cNvPr>
          <p:cNvGrpSpPr/>
          <p:nvPr userDrawn="1"/>
        </p:nvGrpSpPr>
        <p:grpSpPr>
          <a:xfrm>
            <a:off x="0" y="0"/>
            <a:ext cx="12299999" cy="7056601"/>
            <a:chOff x="1" y="0"/>
            <a:chExt cx="12299999" cy="7056601"/>
          </a:xfrm>
        </p:grpSpPr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9ED064FC-E9DF-23A8-BCC0-BCE0995BE5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0"/>
              <a:ext cx="1333143" cy="685800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E1F0D277-E481-B22A-8D51-9D1CE27B5C9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869" y="5805525"/>
              <a:ext cx="5909131" cy="125107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E6B212A-37DB-6191-90E2-A3FACB60D78A}"/>
                </a:ext>
              </a:extLst>
            </p:cNvPr>
            <p:cNvSpPr txBox="1"/>
            <p:nvPr userDrawn="1"/>
          </p:nvSpPr>
          <p:spPr>
            <a:xfrm>
              <a:off x="7047369" y="6403427"/>
              <a:ext cx="497292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Department of Fisheries and Marine Research</a:t>
              </a:r>
            </a:p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Ministry of Agriculture, Rural Development and the Environment</a:t>
              </a:r>
              <a:endParaRPr lang="el-G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1" name="Picture 4">
              <a:extLst>
                <a:ext uri="{FF2B5EF4-FFF2-40B4-BE49-F238E27FC236}">
                  <a16:creationId xmlns:a16="http://schemas.microsoft.com/office/drawing/2014/main" id="{8483708E-591D-0793-D363-E54DEEE43F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4369" y="6244802"/>
              <a:ext cx="656500" cy="62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19508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B23FA-3C33-41A8-8432-AC48149A3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365125"/>
            <a:ext cx="9621715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CY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2976EC-F064-438E-A6CA-994E407E0E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084" y="1825625"/>
            <a:ext cx="9621716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Y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687F3-3BDD-40E3-84B3-8C0816D86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8D94-AD2B-4566-950A-A3BB79554657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2EAD1-68FB-4908-9474-D971A765E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B4E46-E771-473C-94EE-1C872DA16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2EBE0-5B1A-46FC-B607-3F938BE2D492}" type="slidenum">
              <a:rPr lang="en-CY" smtClean="0"/>
              <a:t>‹#›</a:t>
            </a:fld>
            <a:endParaRPr lang="en-CY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6DBBD9B-9005-D90D-E992-12E5EA979747}"/>
              </a:ext>
            </a:extLst>
          </p:cNvPr>
          <p:cNvGrpSpPr/>
          <p:nvPr userDrawn="1"/>
        </p:nvGrpSpPr>
        <p:grpSpPr>
          <a:xfrm>
            <a:off x="0" y="0"/>
            <a:ext cx="12299999" cy="7056601"/>
            <a:chOff x="1" y="0"/>
            <a:chExt cx="12299999" cy="7056601"/>
          </a:xfrm>
        </p:grpSpPr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4618F1DA-0819-E6BE-B2BA-76C574B222A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0"/>
              <a:ext cx="1333143" cy="685800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B6B09D16-B164-9AAC-9E72-C196FB68560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869" y="5805525"/>
              <a:ext cx="5909131" cy="125107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A415B82-E3A4-63D7-12DB-05C5C820D419}"/>
                </a:ext>
              </a:extLst>
            </p:cNvPr>
            <p:cNvSpPr txBox="1"/>
            <p:nvPr userDrawn="1"/>
          </p:nvSpPr>
          <p:spPr>
            <a:xfrm>
              <a:off x="7047369" y="6403427"/>
              <a:ext cx="497292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Department of Fisheries and Marine Research</a:t>
              </a:r>
            </a:p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Ministry of Agriculture, Rural Development and the Environment</a:t>
              </a:r>
              <a:endParaRPr lang="el-G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4" name="Picture 4">
              <a:extLst>
                <a:ext uri="{FF2B5EF4-FFF2-40B4-BE49-F238E27FC236}">
                  <a16:creationId xmlns:a16="http://schemas.microsoft.com/office/drawing/2014/main" id="{ED4992D7-3E2E-EC06-7AF5-7A09BAAB981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4369" y="6244802"/>
              <a:ext cx="656500" cy="62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445426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52120-9D79-49DE-A5A7-A7146EB2E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060" y="1709738"/>
            <a:ext cx="984339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  <a:endParaRPr lang="en-CY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3C99C0-D2C5-42C6-A3EB-B39045C681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4058" y="4589463"/>
            <a:ext cx="984339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97E76-601B-49E6-923D-E8A73F472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2EBE0-5B1A-46FC-B607-3F938BE2D492}" type="slidenum">
              <a:rPr lang="en-CY" smtClean="0"/>
              <a:t>‹#›</a:t>
            </a:fld>
            <a:endParaRPr lang="en-CY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70B3987-742F-0C85-F214-BF054BCEFF55}"/>
              </a:ext>
            </a:extLst>
          </p:cNvPr>
          <p:cNvGrpSpPr/>
          <p:nvPr userDrawn="1"/>
        </p:nvGrpSpPr>
        <p:grpSpPr>
          <a:xfrm>
            <a:off x="0" y="0"/>
            <a:ext cx="12299999" cy="7056601"/>
            <a:chOff x="1" y="0"/>
            <a:chExt cx="12299999" cy="7056601"/>
          </a:xfrm>
        </p:grpSpPr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88B87A87-1C07-04E7-EB0C-ACB55BCB4B0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0"/>
              <a:ext cx="1333143" cy="685800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AF2AF8D9-B0DE-EA94-306F-E5437F61425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869" y="5805525"/>
              <a:ext cx="5909131" cy="125107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32840BF-6405-B276-1F26-6AC48BB726E8}"/>
                </a:ext>
              </a:extLst>
            </p:cNvPr>
            <p:cNvSpPr txBox="1"/>
            <p:nvPr userDrawn="1"/>
          </p:nvSpPr>
          <p:spPr>
            <a:xfrm>
              <a:off x="7047369" y="6403427"/>
              <a:ext cx="497292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Department of Fisheries and Marine Research</a:t>
              </a:r>
            </a:p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Ministry of Agriculture, Rural Development and the Environment</a:t>
              </a:r>
              <a:endParaRPr lang="el-G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0AA09E48-D7D1-9B75-CBEF-DFAA13B3310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4369" y="6244802"/>
              <a:ext cx="656500" cy="62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71971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DDFCD-D7C3-4EDE-A961-CD5EF376EF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334" y="365125"/>
            <a:ext cx="979846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2F749-1D7C-4643-8184-146FB924E9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86968" y="1825625"/>
            <a:ext cx="4532832" cy="435133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Y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21F1AE-5A10-447A-A611-B15EF11BE2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20968" y="1825625"/>
            <a:ext cx="4532832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A6B379-4A56-4068-866B-5C622B0FC4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8D94-AD2B-4566-950A-A3BB79554657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AF0829-A8FB-4267-976B-2BD05F056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42CF07-D359-44A0-BBA2-5689CCC3F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2EBE0-5B1A-46FC-B607-3F938BE2D492}" type="slidenum">
              <a:rPr lang="en-CY" smtClean="0"/>
              <a:t>‹#›</a:t>
            </a:fld>
            <a:endParaRPr lang="en-CY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D271FE6-A4A0-DBA2-D653-576DCB7AD3DB}"/>
              </a:ext>
            </a:extLst>
          </p:cNvPr>
          <p:cNvGrpSpPr/>
          <p:nvPr userDrawn="1"/>
        </p:nvGrpSpPr>
        <p:grpSpPr>
          <a:xfrm>
            <a:off x="0" y="0"/>
            <a:ext cx="12299999" cy="7056601"/>
            <a:chOff x="1" y="0"/>
            <a:chExt cx="12299999" cy="7056601"/>
          </a:xfrm>
        </p:grpSpPr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608FD284-E3DE-BAB1-B130-9BCF73728DA4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0"/>
              <a:ext cx="1333143" cy="685800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C805957E-951E-B020-A323-558938151A3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869" y="5805525"/>
              <a:ext cx="5909131" cy="125107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84BC662-B9BF-60E9-DAA1-1EAFC5CDD7D1}"/>
                </a:ext>
              </a:extLst>
            </p:cNvPr>
            <p:cNvSpPr txBox="1"/>
            <p:nvPr userDrawn="1"/>
          </p:nvSpPr>
          <p:spPr>
            <a:xfrm>
              <a:off x="7047369" y="6403427"/>
              <a:ext cx="497292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Department of Fisheries and Marine Research</a:t>
              </a:r>
            </a:p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Ministry of Agriculture, Rural Development and the Environment</a:t>
              </a:r>
              <a:endParaRPr lang="el-G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" name="Picture 4">
              <a:extLst>
                <a:ext uri="{FF2B5EF4-FFF2-40B4-BE49-F238E27FC236}">
                  <a16:creationId xmlns:a16="http://schemas.microsoft.com/office/drawing/2014/main" id="{D99D417D-6D06-6272-36A0-6358276F0B5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4369" y="6244802"/>
              <a:ext cx="656500" cy="62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57814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3785E-4FEC-4AF5-8E63-AC5677D90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8422" y="365125"/>
            <a:ext cx="9876966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772D40-90DA-4844-AAFB-D77B808A7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8422" y="1681163"/>
            <a:ext cx="45191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C02B98-1CAF-434B-8171-7282061CB7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478422" y="2505075"/>
            <a:ext cx="4519153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CY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0D41C7-AFAE-4E9A-8B69-C2DD8C5B2F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E8A915-DD5A-4ED1-AA16-1AD7814A31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D5ED77-F467-4006-B3B4-E8B0D3A62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8D94-AD2B-4566-950A-A3BB79554657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7DD7AA-17A1-4D68-A985-7FB475DDC3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C8BABE-F23A-49BE-9868-D9AE0655F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2EBE0-5B1A-46FC-B607-3F938BE2D492}" type="slidenum">
              <a:rPr lang="en-CY" smtClean="0"/>
              <a:t>‹#›</a:t>
            </a:fld>
            <a:endParaRPr lang="en-CY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F183C3A-0809-F5B7-9605-902B7E5D1998}"/>
              </a:ext>
            </a:extLst>
          </p:cNvPr>
          <p:cNvGrpSpPr/>
          <p:nvPr userDrawn="1"/>
        </p:nvGrpSpPr>
        <p:grpSpPr>
          <a:xfrm>
            <a:off x="0" y="0"/>
            <a:ext cx="12299999" cy="7056601"/>
            <a:chOff x="1" y="0"/>
            <a:chExt cx="12299999" cy="7056601"/>
          </a:xfrm>
        </p:grpSpPr>
        <p:pic>
          <p:nvPicPr>
            <p:cNvPr id="11" name="Image" descr="Image">
              <a:extLst>
                <a:ext uri="{FF2B5EF4-FFF2-40B4-BE49-F238E27FC236}">
                  <a16:creationId xmlns:a16="http://schemas.microsoft.com/office/drawing/2014/main" id="{36DDC83E-B041-C5E5-2EFF-5B26C3084CC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0"/>
              <a:ext cx="1333143" cy="685800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2" name="Image" descr="Image">
              <a:extLst>
                <a:ext uri="{FF2B5EF4-FFF2-40B4-BE49-F238E27FC236}">
                  <a16:creationId xmlns:a16="http://schemas.microsoft.com/office/drawing/2014/main" id="{3D09249C-D0EC-C6F2-8F01-FF0FFCFB5EEF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869" y="5805525"/>
              <a:ext cx="5909131" cy="125107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DCA4928-04C7-BF63-CD00-ECF50A23526D}"/>
                </a:ext>
              </a:extLst>
            </p:cNvPr>
            <p:cNvSpPr txBox="1"/>
            <p:nvPr userDrawn="1"/>
          </p:nvSpPr>
          <p:spPr>
            <a:xfrm>
              <a:off x="7047369" y="6403427"/>
              <a:ext cx="497292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Department of Fisheries and Marine Research</a:t>
              </a:r>
            </a:p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Ministry of Agriculture, Rural Development and the Environment</a:t>
              </a:r>
              <a:endParaRPr lang="el-G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4" name="Picture 4">
              <a:extLst>
                <a:ext uri="{FF2B5EF4-FFF2-40B4-BE49-F238E27FC236}">
                  <a16:creationId xmlns:a16="http://schemas.microsoft.com/office/drawing/2014/main" id="{29495453-792C-5300-12B4-0AC16042AA6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4369" y="6244802"/>
              <a:ext cx="656500" cy="62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227842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B1ED3-A7BF-4465-A6AA-DAA20DBF4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8242" y="365125"/>
            <a:ext cx="9815557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CY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421E19-57A8-46A9-B80A-1EE2F01CDE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8D94-AD2B-4566-950A-A3BB79554657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4147EC-AFB7-4A31-AAFD-8216BFFE6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547BF5-8CD3-47EF-9143-6CD50DC36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2EBE0-5B1A-46FC-B607-3F938BE2D492}" type="slidenum">
              <a:rPr lang="en-CY" smtClean="0"/>
              <a:t>‹#›</a:t>
            </a:fld>
            <a:endParaRPr lang="en-CY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18AA8F-A3E9-4020-7C2F-4F101F08BBD1}"/>
              </a:ext>
            </a:extLst>
          </p:cNvPr>
          <p:cNvGrpSpPr/>
          <p:nvPr userDrawn="1"/>
        </p:nvGrpSpPr>
        <p:grpSpPr>
          <a:xfrm>
            <a:off x="0" y="0"/>
            <a:ext cx="12299999" cy="7056601"/>
            <a:chOff x="1" y="0"/>
            <a:chExt cx="12299999" cy="7056601"/>
          </a:xfrm>
        </p:grpSpPr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77363AB9-C442-9821-4551-E8BA2119ACC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0"/>
              <a:ext cx="1333143" cy="685800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8" name="Image" descr="Image">
              <a:extLst>
                <a:ext uri="{FF2B5EF4-FFF2-40B4-BE49-F238E27FC236}">
                  <a16:creationId xmlns:a16="http://schemas.microsoft.com/office/drawing/2014/main" id="{92D4012D-04EB-B862-A9E9-9932A9FFC0C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869" y="5805525"/>
              <a:ext cx="5909131" cy="125107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293EC48-ECC7-2BCD-0845-B30E4533DAC6}"/>
                </a:ext>
              </a:extLst>
            </p:cNvPr>
            <p:cNvSpPr txBox="1"/>
            <p:nvPr userDrawn="1"/>
          </p:nvSpPr>
          <p:spPr>
            <a:xfrm>
              <a:off x="7047369" y="6403427"/>
              <a:ext cx="497292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Department of Fisheries and Marine Research</a:t>
              </a:r>
            </a:p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Ministry of Agriculture, Rural Development and the Environment</a:t>
              </a:r>
              <a:endParaRPr lang="el-G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0" name="Picture 4">
              <a:extLst>
                <a:ext uri="{FF2B5EF4-FFF2-40B4-BE49-F238E27FC236}">
                  <a16:creationId xmlns:a16="http://schemas.microsoft.com/office/drawing/2014/main" id="{02F1B6BE-2144-FF96-8967-3E0F6E6CFEF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4369" y="6244802"/>
              <a:ext cx="656500" cy="62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52218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86FB11-733C-4D82-AAC9-30B7AAB71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8D94-AD2B-4566-950A-A3BB79554657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790500-5BC4-4377-B222-B5F3E67EA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08F88-050B-44B8-AA6D-3F29D0CA3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2EBE0-5B1A-46FC-B607-3F938BE2D492}" type="slidenum">
              <a:rPr lang="en-CY" smtClean="0"/>
              <a:t>‹#›</a:t>
            </a:fld>
            <a:endParaRPr lang="en-CY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C9BDC1F-F4E6-ACC3-1728-E74AB5E53341}"/>
              </a:ext>
            </a:extLst>
          </p:cNvPr>
          <p:cNvGrpSpPr/>
          <p:nvPr userDrawn="1"/>
        </p:nvGrpSpPr>
        <p:grpSpPr>
          <a:xfrm>
            <a:off x="0" y="0"/>
            <a:ext cx="12299999" cy="7056601"/>
            <a:chOff x="1" y="0"/>
            <a:chExt cx="12299999" cy="7056601"/>
          </a:xfrm>
        </p:grpSpPr>
        <p:pic>
          <p:nvPicPr>
            <p:cNvPr id="6" name="Image" descr="Image">
              <a:extLst>
                <a:ext uri="{FF2B5EF4-FFF2-40B4-BE49-F238E27FC236}">
                  <a16:creationId xmlns:a16="http://schemas.microsoft.com/office/drawing/2014/main" id="{B382F3B9-F4E5-D420-2A05-A5C1124C9AB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0"/>
              <a:ext cx="1333143" cy="685800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7" name="Image" descr="Image">
              <a:extLst>
                <a:ext uri="{FF2B5EF4-FFF2-40B4-BE49-F238E27FC236}">
                  <a16:creationId xmlns:a16="http://schemas.microsoft.com/office/drawing/2014/main" id="{157E854D-56D8-DC48-4783-3BCC3737956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869" y="5805525"/>
              <a:ext cx="5909131" cy="125107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8D2377A-8375-8DA4-F54B-E66A4892842A}"/>
                </a:ext>
              </a:extLst>
            </p:cNvPr>
            <p:cNvSpPr txBox="1"/>
            <p:nvPr userDrawn="1"/>
          </p:nvSpPr>
          <p:spPr>
            <a:xfrm>
              <a:off x="7047369" y="6403427"/>
              <a:ext cx="497292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Department of Fisheries and Marine Research</a:t>
              </a:r>
            </a:p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Ministry of Agriculture, Rural Development and the Environment</a:t>
              </a:r>
              <a:endParaRPr lang="el-G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9" name="Picture 4">
              <a:extLst>
                <a:ext uri="{FF2B5EF4-FFF2-40B4-BE49-F238E27FC236}">
                  <a16:creationId xmlns:a16="http://schemas.microsoft.com/office/drawing/2014/main" id="{F5876D36-0DDC-9A03-77D0-08489BF6875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4369" y="6244802"/>
              <a:ext cx="656500" cy="62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37763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D22053-90A4-4172-8197-4000E5481E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4112F3-5B65-4BE3-93A4-DB2E7511A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8D94-AD2B-4566-950A-A3BB79554657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3EFEA3-6D77-49F9-8E95-48F608D50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95552A-6A9A-4A90-AD29-FDC856E5F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2EBE0-5B1A-46FC-B607-3F938BE2D492}" type="slidenum">
              <a:rPr lang="en-CY" smtClean="0"/>
              <a:t>‹#›</a:t>
            </a:fld>
            <a:endParaRPr lang="en-CY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82C0770-3A59-F305-E2C7-3BBF148EA936}"/>
              </a:ext>
            </a:extLst>
          </p:cNvPr>
          <p:cNvGrpSpPr/>
          <p:nvPr userDrawn="1"/>
        </p:nvGrpSpPr>
        <p:grpSpPr>
          <a:xfrm>
            <a:off x="0" y="0"/>
            <a:ext cx="12299999" cy="7056601"/>
            <a:chOff x="1" y="0"/>
            <a:chExt cx="12299999" cy="7056601"/>
          </a:xfrm>
        </p:grpSpPr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01B2D5A3-AE97-2D6B-EBE2-0CE6625C9AA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0"/>
              <a:ext cx="1333143" cy="685800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08ECF3E4-4F60-3EEE-A680-A7608AFEED0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869" y="5805525"/>
              <a:ext cx="5909131" cy="125107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F92B5FC-A4DC-9212-CA4B-B96662F1DAC6}"/>
                </a:ext>
              </a:extLst>
            </p:cNvPr>
            <p:cNvSpPr txBox="1"/>
            <p:nvPr userDrawn="1"/>
          </p:nvSpPr>
          <p:spPr>
            <a:xfrm>
              <a:off x="7047369" y="6403427"/>
              <a:ext cx="497292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Department of Fisheries and Marine Research</a:t>
              </a:r>
            </a:p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Ministry of Agriculture, Rural Development and the Environment</a:t>
              </a:r>
              <a:endParaRPr lang="el-G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" name="Picture 4">
              <a:extLst>
                <a:ext uri="{FF2B5EF4-FFF2-40B4-BE49-F238E27FC236}">
                  <a16:creationId xmlns:a16="http://schemas.microsoft.com/office/drawing/2014/main" id="{F7F5E3B2-99CB-3642-70CF-94426CD2DCEB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4369" y="6244802"/>
              <a:ext cx="656500" cy="62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546976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603608-9706-47FD-AA03-223456BEF9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C31D8A-F71D-4A0C-81DF-DBD4A01029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A8D94-AD2B-4566-950A-A3BB79554657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9D1FA9-8ED0-4891-B8D0-0255541BA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C3F3D7-2AB3-4EB0-9395-E919003D7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2EBE0-5B1A-46FC-B607-3F938BE2D492}" type="slidenum">
              <a:rPr lang="en-CY" smtClean="0"/>
              <a:t>‹#›</a:t>
            </a:fld>
            <a:endParaRPr lang="en-CY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6C0B8DE-4237-3AB3-0058-1405DAB10BCC}"/>
              </a:ext>
            </a:extLst>
          </p:cNvPr>
          <p:cNvGrpSpPr/>
          <p:nvPr userDrawn="1"/>
        </p:nvGrpSpPr>
        <p:grpSpPr>
          <a:xfrm>
            <a:off x="0" y="0"/>
            <a:ext cx="12299999" cy="7056601"/>
            <a:chOff x="1" y="0"/>
            <a:chExt cx="12299999" cy="7056601"/>
          </a:xfrm>
        </p:grpSpPr>
        <p:pic>
          <p:nvPicPr>
            <p:cNvPr id="9" name="Image" descr="Image">
              <a:extLst>
                <a:ext uri="{FF2B5EF4-FFF2-40B4-BE49-F238E27FC236}">
                  <a16:creationId xmlns:a16="http://schemas.microsoft.com/office/drawing/2014/main" id="{ECC2DEFD-3D7D-CBEA-56C9-E08958F08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" y="0"/>
              <a:ext cx="1333143" cy="6858000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pic>
          <p:nvPicPr>
            <p:cNvPr id="10" name="Image" descr="Image">
              <a:extLst>
                <a:ext uri="{FF2B5EF4-FFF2-40B4-BE49-F238E27FC236}">
                  <a16:creationId xmlns:a16="http://schemas.microsoft.com/office/drawing/2014/main" id="{73347131-4BD8-E1B6-399A-79F1D46D0C55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90869" y="5805525"/>
              <a:ext cx="5909131" cy="1251076"/>
            </a:xfrm>
            <a:prstGeom prst="rect">
              <a:avLst/>
            </a:prstGeom>
            <a:ln w="12700">
              <a:miter lim="400000"/>
              <a:headEnd/>
              <a:tailEnd/>
            </a:ln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DDFF5A2-F282-4B83-1762-2BF53983305A}"/>
                </a:ext>
              </a:extLst>
            </p:cNvPr>
            <p:cNvSpPr txBox="1"/>
            <p:nvPr userDrawn="1"/>
          </p:nvSpPr>
          <p:spPr>
            <a:xfrm>
              <a:off x="7047369" y="6403427"/>
              <a:ext cx="4972928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Department of Fisheries and Marine Research</a:t>
              </a:r>
            </a:p>
            <a:p>
              <a:pPr marL="0" indent="0">
                <a:buNone/>
              </a:pPr>
              <a:r>
                <a:rPr lang="en-US" sz="12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Ministry of Agriculture, Rural Development and the Environment</a:t>
              </a:r>
              <a:endParaRPr lang="el-GR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2" name="Picture 4">
              <a:extLst>
                <a:ext uri="{FF2B5EF4-FFF2-40B4-BE49-F238E27FC236}">
                  <a16:creationId xmlns:a16="http://schemas.microsoft.com/office/drawing/2014/main" id="{285C8F08-95DF-D51C-5CAA-3409181BF5A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34369" y="6244802"/>
              <a:ext cx="656500" cy="6202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6666825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B6EF75-E23E-454A-8A5A-C675871CD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A44875-5E01-4BA5-923D-31E451B6A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128A54-B6EC-466C-88F1-F2CB72BCD8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A8D94-AD2B-4566-950A-A3BB79554657}" type="datetimeFigureOut">
              <a:rPr lang="en-CY" smtClean="0"/>
              <a:t>16/01/2025</a:t>
            </a:fld>
            <a:endParaRPr lang="en-C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8F938-05D3-42B1-A1D8-DDC7579002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093DA7-5376-46BE-812E-E2B5095DC6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F2EBE0-5B1A-46FC-B607-3F938BE2D492}" type="slidenum">
              <a:rPr lang="en-CY" smtClean="0"/>
              <a:t>‹#›</a:t>
            </a:fld>
            <a:endParaRPr lang="en-CY"/>
          </a:p>
        </p:txBody>
      </p:sp>
    </p:spTree>
    <p:extLst>
      <p:ext uri="{BB962C8B-B14F-4D97-AF65-F5344CB8AC3E}">
        <p14:creationId xmlns:p14="http://schemas.microsoft.com/office/powerpoint/2010/main" val="765280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a.gov.cy/moa/dfmr/dfmr.nsf/All/A22B9A733AB6CF3242258330002187A3?OpenDocument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moa.gov.cy/moa/dfmr/dfmr.nsf/All/5C667104B416A5A0C22586C500320E18?OpenDocument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publications.jrc.ec.europa.eu/repository/handle/JRC101362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FBDA7-0E53-1702-81A8-66F7B59DFD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9451" y="487016"/>
            <a:ext cx="12281451" cy="1900583"/>
          </a:xfrm>
        </p:spPr>
        <p:txBody>
          <a:bodyPr>
            <a:normAutofit/>
          </a:bodyPr>
          <a:lstStyle/>
          <a:p>
            <a:r>
              <a:rPr lang="en-US" sz="4000" dirty="0"/>
              <a:t>Statistical Workshop </a:t>
            </a:r>
            <a:br>
              <a:rPr lang="en-US" sz="4000" dirty="0"/>
            </a:br>
            <a:r>
              <a:rPr lang="en-US" sz="4000" dirty="0"/>
              <a:t>on the Raising Procedures for Med&amp;BS Biological data</a:t>
            </a:r>
            <a:br>
              <a:rPr lang="en-US" sz="4400" dirty="0"/>
            </a:br>
            <a:r>
              <a:rPr lang="en-GB" sz="3100" b="1" dirty="0"/>
              <a:t>16 January 2025</a:t>
            </a:r>
            <a:endParaRPr lang="LID4096" sz="31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18EB5-F0E5-7EE0-00D2-E0A06E8B0E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8456" y="3213641"/>
            <a:ext cx="9144000" cy="1723899"/>
          </a:xfrm>
        </p:spPr>
        <p:txBody>
          <a:bodyPr>
            <a:no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GB" sz="3600" b="1" dirty="0"/>
              <a:t>Methodological Approaches of Cyprus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sz="2800" b="1" dirty="0"/>
              <a:t>Charis Charilaou &amp; Ioannis Thasitis</a:t>
            </a:r>
            <a:endParaRPr lang="el-GR" sz="2800" b="1" dirty="0"/>
          </a:p>
          <a:p>
            <a:pPr>
              <a:lnSpc>
                <a:spcPct val="100000"/>
              </a:lnSpc>
            </a:pP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1526125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0"/>
            <a:ext cx="9621715" cy="1325563"/>
          </a:xfrm>
        </p:spPr>
        <p:txBody>
          <a:bodyPr/>
          <a:lstStyle/>
          <a:p>
            <a:r>
              <a:rPr lang="en-GB" b="1" dirty="0">
                <a:solidFill>
                  <a:srgbClr val="1D849A"/>
                </a:solidFill>
              </a:rPr>
              <a:t>Estimation of discards_1</a:t>
            </a:r>
            <a:endParaRPr lang="LID4096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084" y="1118795"/>
            <a:ext cx="10090570" cy="5486399"/>
          </a:xfrm>
        </p:spPr>
        <p:txBody>
          <a:bodyPr>
            <a:normAutofit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Discard data collected mainly during </a:t>
            </a:r>
            <a:r>
              <a:rPr lang="en-GB" sz="24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onboard sampling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as part of biological sampling (only in GSA25)</a:t>
            </a:r>
            <a:endParaRPr lang="el-GR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Occasionally discard samples from OTB collected by the crew and provided to the DCF team, following communication</a:t>
            </a:r>
            <a:endParaRPr lang="el-GR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Discard ratio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Calculated based on the 2019 GFCM manual for </a:t>
            </a:r>
            <a:r>
              <a:rPr lang="en-GB" sz="2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Monitoring discards in Mediterranean and Black Sea fisheries</a:t>
            </a:r>
            <a:endParaRPr lang="el-GR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2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According to the manual:</a:t>
            </a:r>
            <a:endParaRPr lang="el-GR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“The ratio estimator of discards (R) for a given species in a given stratum is estimated on the sampling data and can be estimated by </a:t>
            </a:r>
            <a:r>
              <a:rPr lang="en-GB" sz="24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dividing the discarded amount (D) of the species in the stratum </a:t>
            </a:r>
            <a:r>
              <a:rPr lang="en-GB" sz="2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(e.g. fleet segment, fleet segment-quarter) </a:t>
            </a:r>
            <a:r>
              <a:rPr lang="en-GB" sz="24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by the amount of all retained commercial species</a:t>
            </a:r>
            <a:r>
              <a:rPr lang="en-GB" sz="2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(landed fraction, L) </a:t>
            </a:r>
            <a:r>
              <a:rPr lang="en-GB" sz="2400" b="1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the stratum S</a:t>
            </a:r>
            <a:r>
              <a:rPr lang="en-GB" sz="2400" i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”</a:t>
            </a:r>
            <a:endParaRPr lang="el-GR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GB" sz="3600" kern="100" dirty="0">
              <a:solidFill>
                <a:schemeClr val="accent5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71520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0"/>
            <a:ext cx="9621715" cy="1325563"/>
          </a:xfrm>
        </p:spPr>
        <p:txBody>
          <a:bodyPr/>
          <a:lstStyle/>
          <a:p>
            <a:r>
              <a:rPr lang="en-GB" b="1" dirty="0">
                <a:solidFill>
                  <a:srgbClr val="1D849A"/>
                </a:solidFill>
              </a:rPr>
              <a:t>Estimation of discards_2</a:t>
            </a:r>
            <a:endParaRPr lang="LID4096" b="1" dirty="0">
              <a:solidFill>
                <a:srgbClr val="1D849A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2EC79B7-69B7-A4CF-D71D-1127DB860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8498" y="1840216"/>
            <a:ext cx="8961615" cy="431315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65D49D6-2D18-1030-4FF9-C1506CB1B9A5}"/>
              </a:ext>
            </a:extLst>
          </p:cNvPr>
          <p:cNvSpPr txBox="1"/>
          <p:nvPr/>
        </p:nvSpPr>
        <p:spPr>
          <a:xfrm>
            <a:off x="2108498" y="1325563"/>
            <a:ext cx="96217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/>
              <a:t>Based on GFCM manual: </a:t>
            </a:r>
            <a:endParaRPr lang="el-GR" sz="2000" dirty="0"/>
          </a:p>
        </p:txBody>
      </p:sp>
    </p:spTree>
    <p:extLst>
      <p:ext uri="{BB962C8B-B14F-4D97-AF65-F5344CB8AC3E}">
        <p14:creationId xmlns:p14="http://schemas.microsoft.com/office/powerpoint/2010/main" val="33041795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2216AB-3AE3-A694-5131-F6397814C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8A37A-7F9B-4353-9511-4B3D35C75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0"/>
            <a:ext cx="9621715" cy="1325563"/>
          </a:xfrm>
        </p:spPr>
        <p:txBody>
          <a:bodyPr/>
          <a:lstStyle/>
          <a:p>
            <a:r>
              <a:rPr lang="en-GB" b="1" dirty="0">
                <a:solidFill>
                  <a:srgbClr val="1D849A"/>
                </a:solidFill>
              </a:rPr>
              <a:t>Estimation of discards_3</a:t>
            </a:r>
            <a:endParaRPr lang="LID4096" b="1" dirty="0">
              <a:solidFill>
                <a:srgbClr val="1D849A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CB4DDF-47DD-F820-83E6-F17F2FCCDCA9}"/>
              </a:ext>
            </a:extLst>
          </p:cNvPr>
          <p:cNvSpPr txBox="1"/>
          <p:nvPr/>
        </p:nvSpPr>
        <p:spPr>
          <a:xfrm>
            <a:off x="2098559" y="1613798"/>
            <a:ext cx="962171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/>
              <a:t>Other discard raising procedures we apply: Raising by fishing days / fishing operations</a:t>
            </a:r>
          </a:p>
          <a:p>
            <a:endParaRPr lang="en-GB" sz="2800" dirty="0"/>
          </a:p>
          <a:p>
            <a:r>
              <a:rPr lang="en-GB" sz="2800" dirty="0"/>
              <a:t>Should the Group agree on a Discard Raising Procedure Guide? </a:t>
            </a:r>
          </a:p>
          <a:p>
            <a:endParaRPr lang="en-GB" sz="2800" dirty="0"/>
          </a:p>
          <a:p>
            <a:r>
              <a:rPr lang="en-GB" sz="2800" dirty="0"/>
              <a:t>Should the Group consider applying different raising procedures and compare the resulting discard estimates?</a:t>
            </a:r>
          </a:p>
        </p:txBody>
      </p:sp>
    </p:spTree>
    <p:extLst>
      <p:ext uri="{BB962C8B-B14F-4D97-AF65-F5344CB8AC3E}">
        <p14:creationId xmlns:p14="http://schemas.microsoft.com/office/powerpoint/2010/main" val="1150944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B03C9E9-3D32-D53B-2337-04F52769CD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7665" y="2651126"/>
            <a:ext cx="7250551" cy="36317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0"/>
            <a:ext cx="9621715" cy="1325563"/>
          </a:xfrm>
        </p:spPr>
        <p:txBody>
          <a:bodyPr/>
          <a:lstStyle/>
          <a:p>
            <a:r>
              <a:rPr lang="en-GB" b="1" dirty="0">
                <a:solidFill>
                  <a:srgbClr val="1D849A"/>
                </a:solidFill>
              </a:rPr>
              <a:t>Biological Data Sampling Schemes</a:t>
            </a:r>
            <a:endParaRPr lang="LID4096" b="1" dirty="0">
              <a:solidFill>
                <a:srgbClr val="1D849A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9911B9-14A0-EBDD-F643-FE9A65309C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7586" y="1325563"/>
            <a:ext cx="10391887" cy="4649377"/>
          </a:xfrm>
        </p:spPr>
        <p:txBody>
          <a:bodyPr/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2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Sampling </a:t>
            </a:r>
            <a:r>
              <a:rPr lang="en-GB" sz="2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</a:t>
            </a:r>
            <a:r>
              <a:rPr lang="en-GB" sz="2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chemes used for different fisheries as </a:t>
            </a:r>
            <a:r>
              <a:rPr lang="en-GB" sz="22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outined</a:t>
            </a:r>
            <a:r>
              <a:rPr lang="en-GB" sz="2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in </a:t>
            </a:r>
            <a:r>
              <a:rPr lang="en-GB" sz="22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Annex 1.1 </a:t>
            </a:r>
            <a:r>
              <a:rPr lang="en-GB" sz="2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of</a:t>
            </a:r>
            <a:r>
              <a:rPr lang="en-GB" sz="2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WP 2025-2027</a:t>
            </a: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2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</a:t>
            </a:r>
            <a:r>
              <a:rPr lang="en-GB" sz="2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vailable also at DFMR website: </a:t>
            </a:r>
            <a:r>
              <a:rPr lang="en-GB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3"/>
              </a:rPr>
              <a:t>https://www.moa.gov.cy/moa/dfmr/dfmr.nsf/All/A22B9A733AB6CF3242258330002187A3?OpenDocument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l-GR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110034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0"/>
            <a:ext cx="9621715" cy="1325563"/>
          </a:xfrm>
        </p:spPr>
        <p:txBody>
          <a:bodyPr/>
          <a:lstStyle/>
          <a:p>
            <a:r>
              <a:rPr lang="en-GB" b="1" dirty="0">
                <a:solidFill>
                  <a:srgbClr val="1D849A"/>
                </a:solidFill>
              </a:rPr>
              <a:t>Biological Data Sampling Schemes_2</a:t>
            </a:r>
            <a:endParaRPr lang="LID4096" b="1" dirty="0">
              <a:solidFill>
                <a:srgbClr val="1D849A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B69B4C-7DA3-4DAA-61CE-2438A9C0580F}"/>
              </a:ext>
            </a:extLst>
          </p:cNvPr>
          <p:cNvSpPr txBox="1"/>
          <p:nvPr/>
        </p:nvSpPr>
        <p:spPr>
          <a:xfrm>
            <a:off x="1732084" y="1139161"/>
            <a:ext cx="10295069" cy="7707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Sampling forms used are available at: </a:t>
            </a:r>
            <a:r>
              <a:rPr lang="en-GB" sz="1800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https://www.moa.gov.cy/moa/dfmr/dfmr.nsf/All/5C667104B416A5A0C22586C500320E18?OpenDocument</a:t>
            </a:r>
            <a:r>
              <a:rPr lang="en-GB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endParaRPr lang="el-GR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2B556B3-09D8-93E4-0E86-06B42E8D60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7209" y="2095295"/>
            <a:ext cx="7834916" cy="405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484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0"/>
            <a:ext cx="10316481" cy="1325563"/>
          </a:xfrm>
        </p:spPr>
        <p:txBody>
          <a:bodyPr>
            <a:normAutofit/>
          </a:bodyPr>
          <a:lstStyle/>
          <a:p>
            <a:r>
              <a:rPr lang="en-GB" sz="3700" b="1" dirty="0">
                <a:solidFill>
                  <a:srgbClr val="1D849A"/>
                </a:solidFill>
              </a:rPr>
              <a:t>Estimation of Length Frequency Distribution – LFD_1</a:t>
            </a:r>
            <a:endParaRPr lang="LID4096" sz="3700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084" y="1551473"/>
            <a:ext cx="10090570" cy="4537355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Length data collected for a number of species by trip/gear/quarter, based on sampling schemes. Each sampled trip is assigned a unique sampling ID; all samples taken are linked with the sampling ID.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Based on the different sampling schemes, length data collected concurrently either at landing sites at trip level, or onboard at haul level</a:t>
            </a:r>
            <a:endParaRPr lang="en-GB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All length samples by trip/gear/quarter are summed and raised to total landings of gear/quarter.</a:t>
            </a: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Length samples are not raised to the sampled trips. Sampling weight is recorded, and is corrected based on L-W estimates, in the case age distribution is estimated for the species.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Should the group decide on a </a:t>
            </a:r>
            <a:r>
              <a:rPr lang="en-GB" sz="2400" kern="100" dirty="0">
                <a:solidFill>
                  <a:srgbClr val="1D849A"/>
                </a:solidFill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rule for raising length samples to the sampled trips</a:t>
            </a: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? E.g. set a minimum sampled number based on size range of species and/or a minimum % of sample size?</a:t>
            </a:r>
            <a:endParaRPr lang="el-GR" sz="2400" kern="100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GB" sz="3600" kern="100" dirty="0">
              <a:solidFill>
                <a:schemeClr val="accent5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90813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5214" y="1"/>
            <a:ext cx="10026075" cy="925158"/>
          </a:xfrm>
        </p:spPr>
        <p:txBody>
          <a:bodyPr>
            <a:normAutofit/>
          </a:bodyPr>
          <a:lstStyle/>
          <a:p>
            <a:r>
              <a:rPr lang="en-GB" sz="4000" b="1" dirty="0">
                <a:solidFill>
                  <a:srgbClr val="1D849A"/>
                </a:solidFill>
              </a:rPr>
              <a:t>Estimation of LFD_2</a:t>
            </a:r>
            <a:endParaRPr lang="LID4096" sz="4000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35214" y="925159"/>
            <a:ext cx="10413351" cy="5639377"/>
          </a:xfrm>
        </p:spPr>
        <p:txBody>
          <a:bodyPr>
            <a:normAutofit fontScale="92500" lnSpcReduction="10000"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the case of </a:t>
            </a:r>
            <a:r>
              <a:rPr lang="en-GB" sz="2400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OTB samples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Certain species are landed in different </a:t>
            </a:r>
            <a:r>
              <a:rPr lang="en-GB" sz="24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commercial categories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Species landings data by commercial category are available at the trip level (provided by fishmonger=vessel owner upon request) and at haul level by onboard observers.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ength sample of each commercial category is raised to the weight of the commercial category (either at trip/ haul level). Then all raised samples are summed and are raised to total landings by quarter.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Issue: </a:t>
            </a: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when length samples of each commercial category are raised at the trip level, they drive the LFD, compared to length samples raised at haul level. Should we consider applying a ratio among commercial categories at trip level for raising length samples?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Missing commercial categories: 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cases where observers cannot </a:t>
            </a: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access all commercial categories for length </a:t>
            </a:r>
            <a:r>
              <a:rPr lang="en-US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sampling but have relevant landings data, assumptions are made to estimate the missing length samples.</a:t>
            </a:r>
            <a:endParaRPr lang="en-GB" sz="3600" kern="100" dirty="0">
              <a:solidFill>
                <a:schemeClr val="accent5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3178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0"/>
            <a:ext cx="10316481" cy="1325563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rgbClr val="1D849A"/>
                </a:solidFill>
              </a:rPr>
              <a:t>Estimation of Age Frequency Distribution</a:t>
            </a:r>
            <a:endParaRPr lang="LID4096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084" y="1572989"/>
            <a:ext cx="10090570" cy="4537355"/>
          </a:xfrm>
        </p:spPr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Age data are collected for 5 </a:t>
            </a: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demersal 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species, based on sampling schemes. Biological samples (for age and other biological data) are obtained </a:t>
            </a: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from length samples (through length-stratified sub-sampling)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some cases, biological samples are collected whenever available by fishermen /fishmongers, based on availability and demand </a:t>
            </a: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(e.g. for MUR) 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ALK prepared from direct age readings (1 ALK at annual level)</a:t>
            </a:r>
            <a:endParaRPr lang="en-GB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Numbers at age by gear/quarter calculated using ALK and LFD</a:t>
            </a:r>
            <a:endParaRPr lang="el-GR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GB" sz="3600" kern="100" dirty="0">
              <a:solidFill>
                <a:schemeClr val="accent5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13484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18255"/>
            <a:ext cx="9621715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1D849A"/>
                </a:solidFill>
              </a:rPr>
              <a:t>Estimation of other biological variables </a:t>
            </a:r>
            <a:endParaRPr lang="LID4096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28801" y="1495313"/>
            <a:ext cx="10028418" cy="4561717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Biological samples collected 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are the same used for age data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 of analytical and </a:t>
            </a:r>
            <a:r>
              <a:rPr lang="en-US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boostrap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methods </a:t>
            </a:r>
            <a:r>
              <a:rPr lang="en-US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(e.g. </a:t>
            </a:r>
            <a:r>
              <a:rPr lang="en-US" sz="2000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inbio</a:t>
            </a:r>
            <a:r>
              <a:rPr lang="en-US" sz="20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software by Spanish colleagues)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For estimating maturity ogive, only samples collected during the reproduction season are used. Annual biological data from commercial sampling may be insufficient, and may be combined with data from </a:t>
            </a:r>
            <a:r>
              <a:rPr lang="en-US" kern="1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Medits</a:t>
            </a:r>
            <a:r>
              <a:rPr lang="en-US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survey and/or data from previous year (e.g. MUR).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kern="100" dirty="0">
                <a:latin typeface="Calibri" panose="020F0502020204030204" pitchFamily="34" charset="0"/>
                <a:cs typeface="Times New Roman" panose="02020603050405020304" pitchFamily="18" charset="0"/>
              </a:rPr>
              <a:t>Difficulties arise with hermaphrodite species (PAC, SPC) </a:t>
            </a:r>
            <a:endParaRPr lang="en-US" kern="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endParaRPr lang="en-GB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2755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B734D-1F80-4E1B-3C36-A36E252BD0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D0B2FF-CF94-D579-5B4F-70AD759A8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276673"/>
            <a:ext cx="9621715" cy="1325563"/>
          </a:xfrm>
        </p:spPr>
        <p:txBody>
          <a:bodyPr>
            <a:normAutofit/>
          </a:bodyPr>
          <a:lstStyle/>
          <a:p>
            <a:pPr algn="ctr"/>
            <a:r>
              <a:rPr lang="en-US" b="1" dirty="0">
                <a:solidFill>
                  <a:srgbClr val="1D849A"/>
                </a:solidFill>
              </a:rPr>
              <a:t>Anticipations with the use of RDBFIS in Raising Procedures</a:t>
            </a:r>
            <a:endParaRPr lang="LID4096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DC0D24-8C37-EE0C-3E89-1CB07786F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084" y="2038100"/>
            <a:ext cx="10028418" cy="3437543"/>
          </a:xfrm>
        </p:spPr>
        <p:txBody>
          <a:bodyPr>
            <a:normAutofit lnSpcReduction="10000"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Opportunity to apply different raising and estimation methods 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32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Establishment of common rules? (e.g. on sampling coverage, how to deal with missing data) for ensuring coordination and comparability of estimates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sz="3200" kern="1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Improved q</a:t>
            </a:r>
            <a:r>
              <a:rPr lang="en-GB" sz="32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uality of biological estimates</a:t>
            </a:r>
            <a:endParaRPr lang="en-US" sz="3200" kern="1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930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18255"/>
            <a:ext cx="9621715" cy="1325563"/>
          </a:xfrm>
        </p:spPr>
        <p:txBody>
          <a:bodyPr>
            <a:normAutofit/>
          </a:bodyPr>
          <a:lstStyle/>
          <a:p>
            <a:r>
              <a:rPr lang="en-US" sz="4200" b="1" dirty="0">
                <a:solidFill>
                  <a:srgbClr val="1D849A"/>
                </a:solidFill>
              </a:rPr>
              <a:t>Introduction</a:t>
            </a:r>
            <a:endParaRPr lang="LID4096" sz="4200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56778" y="1203968"/>
            <a:ext cx="9937403" cy="5175317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9600" dirty="0">
                <a:solidFill>
                  <a:schemeClr val="accent5">
                    <a:lumMod val="50000"/>
                  </a:schemeClr>
                </a:solidFill>
              </a:rPr>
              <a:t>Department of Fisheries and Marine Research (DFMR)</a:t>
            </a:r>
            <a:endParaRPr lang="en-US" sz="9600" dirty="0">
              <a:solidFill>
                <a:schemeClr val="accent5">
                  <a:lumMod val="50000"/>
                </a:schemeClr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GB" sz="92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The national authority of Cyprus responsible for the management of fisheries resources, implementation of the Common Fisheries Policy and the protection and conservation of the marine environment. </a:t>
            </a:r>
          </a:p>
          <a:p>
            <a:pPr marL="0" indent="0">
              <a:buNone/>
            </a:pPr>
            <a:endParaRPr lang="en-US" sz="9200" dirty="0"/>
          </a:p>
          <a:p>
            <a:pPr marL="0" indent="0">
              <a:buNone/>
            </a:pPr>
            <a:r>
              <a:rPr lang="en-US" sz="9600" dirty="0">
                <a:solidFill>
                  <a:schemeClr val="accent5">
                    <a:lumMod val="50000"/>
                  </a:schemeClr>
                </a:solidFill>
              </a:rPr>
              <a:t>DFMR Fisheries Resources Division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GB" sz="9200" dirty="0"/>
              <a:t>Responsible for all aspects of the implementation of the EU Data Collection Framework (collection, management and use of fisheries data)</a:t>
            </a:r>
            <a:endParaRPr lang="el-GR" sz="9200" dirty="0"/>
          </a:p>
          <a:p>
            <a:pPr marL="0" indent="0">
              <a:buNone/>
            </a:pPr>
            <a:endParaRPr lang="en-US" sz="9200" dirty="0">
              <a:solidFill>
                <a:schemeClr val="accent5">
                  <a:lumMod val="50000"/>
                </a:schemeClr>
              </a:solidFill>
            </a:endParaRPr>
          </a:p>
          <a:p>
            <a:pPr marL="0" indent="0">
              <a:buNone/>
            </a:pPr>
            <a:r>
              <a:rPr lang="en-GB" sz="9600" dirty="0">
                <a:solidFill>
                  <a:schemeClr val="accent5">
                    <a:lumMod val="50000"/>
                  </a:schemeClr>
                </a:solidFill>
              </a:rPr>
              <a:t>DFMR Control Division </a:t>
            </a:r>
            <a:endParaRPr lang="el-GR" sz="9600" dirty="0">
              <a:solidFill>
                <a:schemeClr val="accent5">
                  <a:lumMod val="50000"/>
                </a:schemeClr>
              </a:solidFill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GB" sz="9200" dirty="0"/>
              <a:t>Responsible for the implementation of national and EU Fisheries Law, including Control Regulation (Regulation (EC) 1224/2009 and Implementing Regulation (EU) 404/2011)</a:t>
            </a:r>
            <a:endParaRPr lang="el-GR" sz="9200" dirty="0"/>
          </a:p>
          <a:p>
            <a:pPr marL="0" indent="0">
              <a:buNone/>
            </a:pPr>
            <a:endParaRPr lang="en-US" sz="4600" dirty="0">
              <a:solidFill>
                <a:schemeClr val="accent5">
                  <a:lumMod val="50000"/>
                </a:schemeClr>
              </a:solidFill>
            </a:endParaRPr>
          </a:p>
          <a:p>
            <a:pPr marL="0" indent="0">
              <a:buNone/>
            </a:pPr>
            <a:endParaRPr lang="el-GR" sz="4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44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8629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083" y="1343817"/>
            <a:ext cx="9621716" cy="4841829"/>
          </a:xfrm>
        </p:spPr>
        <p:txBody>
          <a:bodyPr>
            <a:normAutofit/>
          </a:bodyPr>
          <a:lstStyle/>
          <a:p>
            <a:pPr marL="228600">
              <a:lnSpc>
                <a:spcPct val="107000"/>
              </a:lnSpc>
              <a:spcAft>
                <a:spcPts val="800"/>
              </a:spcAft>
            </a:pPr>
            <a:endParaRPr lang="el-GR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89B4DF3-E607-9C9D-5642-05734E46B5BA}"/>
              </a:ext>
            </a:extLst>
          </p:cNvPr>
          <p:cNvSpPr txBox="1"/>
          <p:nvPr/>
        </p:nvSpPr>
        <p:spPr>
          <a:xfrm>
            <a:off x="1949169" y="1938115"/>
            <a:ext cx="96217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>
                <a:solidFill>
                  <a:srgbClr val="1D849A"/>
                </a:solidFill>
              </a:rPr>
              <a:t>THANK YOU </a:t>
            </a:r>
          </a:p>
          <a:p>
            <a:pPr algn="ctr"/>
            <a:r>
              <a:rPr lang="en-GB" sz="4800" b="1" dirty="0">
                <a:solidFill>
                  <a:srgbClr val="1D849A"/>
                </a:solidFill>
              </a:rPr>
              <a:t>FOR YOUR ATTENTION </a:t>
            </a:r>
            <a:endParaRPr lang="el-GR" sz="4800" b="1" i="1" dirty="0">
              <a:solidFill>
                <a:srgbClr val="1D84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62586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5" y="163320"/>
            <a:ext cx="9434354" cy="960691"/>
          </a:xfrm>
        </p:spPr>
        <p:txBody>
          <a:bodyPr>
            <a:normAutofit/>
          </a:bodyPr>
          <a:lstStyle/>
          <a:p>
            <a:r>
              <a:rPr lang="en-GB" sz="4200" b="1" dirty="0">
                <a:solidFill>
                  <a:srgbClr val="1D849A"/>
                </a:solidFill>
              </a:rPr>
              <a:t>Control Data used for DCF purposes</a:t>
            </a:r>
            <a:endParaRPr lang="LID4096" sz="4200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085" y="1183341"/>
            <a:ext cx="9621716" cy="5030993"/>
          </a:xfrm>
        </p:spPr>
        <p:txBody>
          <a:bodyPr>
            <a:normAutofit lnSpcReduction="1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Landings and effort 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data through </a:t>
            </a:r>
            <a:r>
              <a:rPr lang="en-GB" sz="2400" b="1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logbooks</a:t>
            </a:r>
            <a:r>
              <a:rPr lang="en-GB" sz="24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for </a:t>
            </a:r>
            <a:r>
              <a:rPr lang="en-GB" sz="2400" b="1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vessels </a:t>
            </a:r>
            <a:r>
              <a:rPr lang="en-GB" sz="2400" b="1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≥</a:t>
            </a:r>
            <a:r>
              <a:rPr lang="en-GB" sz="2400" b="1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10m</a:t>
            </a:r>
            <a:r>
              <a:rPr lang="en-GB" sz="24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(concerns part of small-scale fleet, the polyvalent fleet involved in large pelagic and demersal fishery and the trawlers). </a:t>
            </a:r>
            <a:r>
              <a:rPr lang="en-GB" sz="2400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Available at fishing operation (haul) level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by fishing trip in Electronic Reporting System (ERS). </a:t>
            </a:r>
            <a:endParaRPr lang="el-GR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Landings data 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through </a:t>
            </a:r>
            <a:r>
              <a:rPr lang="en-GB" sz="2400" b="1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sales notes and sales receipts</a:t>
            </a:r>
            <a:r>
              <a:rPr lang="en-GB" sz="24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for </a:t>
            </a:r>
            <a:r>
              <a:rPr lang="en-GB" sz="2400" b="1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all licensed vessels</a:t>
            </a:r>
            <a:r>
              <a:rPr lang="en-GB" sz="2400" b="1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(by vessel</a:t>
            </a: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port/landing site, landing day</a:t>
            </a:r>
            <a:r>
              <a:rPr lang="en-GB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). Available in ERS. </a:t>
            </a:r>
            <a:endParaRPr lang="en-GB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914400" lvl="2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 threshold applied for reporting landings; </a:t>
            </a:r>
            <a:r>
              <a:rPr lang="en-GB" sz="24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all quantities 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should be reported. </a:t>
            </a:r>
          </a:p>
          <a:p>
            <a:pPr marL="914400" lvl="2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For vessels &lt;10m assumption that 1 sales note = 1 fishing trip = 1 fishing day=day at sea. </a:t>
            </a:r>
            <a:r>
              <a:rPr lang="en-GB" sz="2400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 information on the fishing gears used.</a:t>
            </a:r>
            <a:endParaRPr lang="el-GR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24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VMS data 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(currently not covering small-scale fleet)</a:t>
            </a:r>
            <a:endParaRPr lang="el-GR" sz="24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4906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223538"/>
            <a:ext cx="9621715" cy="1325563"/>
          </a:xfrm>
        </p:spPr>
        <p:txBody>
          <a:bodyPr>
            <a:normAutofit/>
          </a:bodyPr>
          <a:lstStyle/>
          <a:p>
            <a:r>
              <a:rPr lang="en-GB" sz="4200" b="1" dirty="0">
                <a:solidFill>
                  <a:srgbClr val="1D849A"/>
                </a:solidFill>
              </a:rPr>
              <a:t>Concerns on the quality of control data used for DCF purposes</a:t>
            </a:r>
            <a:endParaRPr lang="LID4096" sz="4200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083" y="1871830"/>
            <a:ext cx="9621716" cy="4636545"/>
          </a:xfrm>
        </p:spPr>
        <p:txBody>
          <a:bodyPr>
            <a:normAutofit fontScale="92500" lnSpcReduction="10000"/>
          </a:bodyPr>
          <a:lstStyle/>
          <a:p>
            <a:pPr lvl="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n-GB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Landings</a:t>
            </a:r>
            <a:r>
              <a:rPr lang="en-GB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recorded in logbooks and sales notes </a:t>
            </a:r>
            <a:r>
              <a:rPr lang="en-GB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may not include all species</a:t>
            </a:r>
            <a:r>
              <a:rPr lang="en-GB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(high number of species landed with very low quantities --- &gt; grouped in landings recording the main species)</a:t>
            </a:r>
          </a:p>
          <a:p>
            <a:pPr lvl="0">
              <a:lnSpc>
                <a:spcPct val="107000"/>
              </a:lnSpc>
              <a:buFont typeface="Wingdings" panose="05000000000000000000" pitchFamily="2" charset="2"/>
              <a:buChar char="§"/>
            </a:pPr>
            <a:endParaRPr lang="el-GR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7000"/>
              </a:lnSpc>
              <a:buFont typeface="Wingdings" panose="05000000000000000000" pitchFamily="2" charset="2"/>
              <a:buChar char="§"/>
            </a:pPr>
            <a:r>
              <a:rPr lang="en-US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Polyvalent fishing activity, where more than one type of gear is used during a single trip, is very common.</a:t>
            </a:r>
            <a:r>
              <a:rPr lang="en-GB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Not all gears may be recorded </a:t>
            </a:r>
            <a:r>
              <a:rPr lang="en-GB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in logbooks.</a:t>
            </a:r>
          </a:p>
          <a:p>
            <a:pPr marL="0" lvl="0" indent="0">
              <a:lnSpc>
                <a:spcPct val="107000"/>
              </a:lnSpc>
              <a:buNone/>
            </a:pPr>
            <a:endParaRPr lang="el-GR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Coordinates</a:t>
            </a:r>
            <a:r>
              <a:rPr lang="en-GB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recorded in logbooks by fishing operation </a:t>
            </a:r>
            <a:r>
              <a:rPr lang="en-GB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may not always be accurate</a:t>
            </a:r>
            <a:endParaRPr lang="el-GR" kern="100" dirty="0">
              <a:solidFill>
                <a:srgbClr val="1D849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546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32084" y="104316"/>
            <a:ext cx="9907690" cy="1325563"/>
          </a:xfrm>
        </p:spPr>
        <p:txBody>
          <a:bodyPr>
            <a:normAutofit/>
          </a:bodyPr>
          <a:lstStyle/>
          <a:p>
            <a:r>
              <a:rPr lang="en-GB" sz="4200" b="1" dirty="0">
                <a:solidFill>
                  <a:srgbClr val="1D849A"/>
                </a:solidFill>
              </a:rPr>
              <a:t>Estimation of effort variables from e-logbooks </a:t>
            </a:r>
            <a:r>
              <a:rPr lang="en-US" sz="4200" b="1" dirty="0">
                <a:solidFill>
                  <a:srgbClr val="1D849A"/>
                </a:solidFill>
              </a:rPr>
              <a:t> </a:t>
            </a:r>
            <a:endParaRPr lang="LID4096" sz="4200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083" y="1343817"/>
            <a:ext cx="9621716" cy="4529858"/>
          </a:xfrm>
        </p:spPr>
        <p:txBody>
          <a:bodyPr>
            <a:normAutofit/>
          </a:bodyPr>
          <a:lstStyle/>
          <a:p>
            <a:pPr algn="just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GB" sz="24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Fishing days, days at sea, no. of trips </a:t>
            </a:r>
            <a:r>
              <a:rPr lang="en-GB" sz="24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estimated using R-scripts developed during the 2nd Workshop on Transversal Variables (Nicosia, Cyprus, 22-26 February 2016</a:t>
            </a:r>
          </a:p>
          <a:p>
            <a:pPr marL="457200" lvl="1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u="sng" kern="100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  <a:hlinkClick r:id="rId2"/>
              </a:rPr>
              <a:t>https://publications.jrc.ec.europa.eu/repository/handle/JRC101362</a:t>
            </a:r>
            <a:r>
              <a:rPr lang="en-GB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)</a:t>
            </a:r>
          </a:p>
          <a:p>
            <a:pPr marL="457200" lvl="1" indent="0" algn="just">
              <a:lnSpc>
                <a:spcPct val="107000"/>
              </a:lnSpc>
              <a:spcAft>
                <a:spcPts val="800"/>
              </a:spcAft>
              <a:buNone/>
            </a:pPr>
            <a:endParaRPr lang="el-GR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§"/>
            </a:pPr>
            <a:r>
              <a:rPr lang="en-US" sz="2400" kern="100" dirty="0"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Plan to further review the work conducted by the Pan-regional ISSG on Métier and transversal variables and make adjustments as needed.</a:t>
            </a:r>
            <a:endParaRPr lang="el-GR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2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1966" y="0"/>
            <a:ext cx="10754139" cy="1325563"/>
          </a:xfrm>
        </p:spPr>
        <p:txBody>
          <a:bodyPr>
            <a:normAutofit/>
          </a:bodyPr>
          <a:lstStyle/>
          <a:p>
            <a:r>
              <a:rPr lang="en-GB" sz="4100" b="1" dirty="0">
                <a:solidFill>
                  <a:srgbClr val="1D849A"/>
                </a:solidFill>
              </a:rPr>
              <a:t>Fishing activity variables data collection strategy_1</a:t>
            </a:r>
            <a:endParaRPr lang="LID4096" sz="4100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32084" y="1789043"/>
            <a:ext cx="10090571" cy="4065107"/>
          </a:xfrm>
        </p:spPr>
        <p:txBody>
          <a:bodyPr>
            <a:norm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2400" kern="100" dirty="0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Information on data collection strategy for the collection of fishing activity variables included in </a:t>
            </a:r>
            <a:r>
              <a:rPr lang="en-GB" sz="2400" b="1" kern="100" dirty="0">
                <a:solidFill>
                  <a:schemeClr val="accent5">
                    <a:lumMod val="50000"/>
                  </a:schemeClr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Text Box 3.1 of Cyprus WP 2025-2027</a:t>
            </a:r>
            <a:endParaRPr lang="el-GR" sz="2400" dirty="0">
              <a:solidFill>
                <a:schemeClr val="accent5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GB" sz="2400" dirty="0">
              <a:solidFill>
                <a:srgbClr val="1D849A"/>
              </a:solidFill>
              <a:effectLst/>
              <a:ea typeface="Calibri" panose="020F0502020204030204" pitchFamily="34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1D849A"/>
                </a:solidFill>
                <a:effectLst/>
                <a:ea typeface="Calibri" panose="020F0502020204030204" pitchFamily="34" charset="0"/>
              </a:rPr>
              <a:t>Complementary data collection</a:t>
            </a: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is required for small scale vessels</a:t>
            </a:r>
            <a:endParaRPr lang="el-GR" sz="24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lvl="1">
              <a:buFontTx/>
              <a:buChar char="-"/>
            </a:pPr>
            <a:r>
              <a:rPr lang="en-GB" dirty="0">
                <a:solidFill>
                  <a:srgbClr val="000000"/>
                </a:solidFill>
                <a:ea typeface="Calibri" panose="020F0502020204030204" pitchFamily="34" charset="0"/>
              </a:rPr>
              <a:t>For </a:t>
            </a:r>
            <a:r>
              <a:rPr lang="en-GB" dirty="0">
                <a:solidFill>
                  <a:srgbClr val="1D849A"/>
                </a:solidFill>
                <a:ea typeface="Calibri" panose="020F0502020204030204" pitchFamily="34" charset="0"/>
              </a:rPr>
              <a:t>collecting certain effort variables </a:t>
            </a:r>
            <a:r>
              <a:rPr lang="en-GB" dirty="0">
                <a:solidFill>
                  <a:srgbClr val="000000"/>
                </a:solidFill>
                <a:ea typeface="Calibri" panose="020F0502020204030204" pitchFamily="34" charset="0"/>
              </a:rPr>
              <a:t>(e.g. length of nets, number of hooks, soaking time)</a:t>
            </a:r>
            <a:endParaRPr lang="el-GR" dirty="0">
              <a:solidFill>
                <a:srgbClr val="000000"/>
              </a:solidFill>
              <a:ea typeface="Calibri" panose="020F0502020204030204" pitchFamily="34" charset="0"/>
            </a:endParaRPr>
          </a:p>
          <a:p>
            <a:pPr lvl="1">
              <a:buFontTx/>
              <a:buChar char="-"/>
            </a:pPr>
            <a:r>
              <a:rPr lang="en-GB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For </a:t>
            </a:r>
            <a:r>
              <a:rPr lang="en-GB" dirty="0">
                <a:solidFill>
                  <a:srgbClr val="1D849A"/>
                </a:solidFill>
                <a:effectLst/>
                <a:ea typeface="Calibri" panose="020F0502020204030204" pitchFamily="34" charset="0"/>
              </a:rPr>
              <a:t>assigning fishing effort to metiers</a:t>
            </a:r>
          </a:p>
          <a:p>
            <a:pPr lvl="1">
              <a:buFontTx/>
              <a:buChar char="-"/>
            </a:pPr>
            <a:r>
              <a:rPr lang="en-GB" dirty="0">
                <a:ea typeface="Calibri" panose="020F0502020204030204" pitchFamily="34" charset="0"/>
              </a:rPr>
              <a:t>F</a:t>
            </a:r>
            <a:r>
              <a:rPr lang="en-GB" dirty="0">
                <a:effectLst/>
                <a:ea typeface="Calibri" panose="020F0502020204030204" pitchFamily="34" charset="0"/>
              </a:rPr>
              <a:t>o</a:t>
            </a:r>
            <a:r>
              <a:rPr lang="en-GB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r </a:t>
            </a:r>
            <a:r>
              <a:rPr lang="en-GB" dirty="0">
                <a:solidFill>
                  <a:srgbClr val="1D849A"/>
                </a:solidFill>
                <a:effectLst/>
                <a:ea typeface="Calibri" panose="020F0502020204030204" pitchFamily="34" charset="0"/>
              </a:rPr>
              <a:t>assigning landings to metiers</a:t>
            </a:r>
          </a:p>
        </p:txBody>
      </p:sp>
    </p:spTree>
    <p:extLst>
      <p:ext uri="{BB962C8B-B14F-4D97-AF65-F5344CB8AC3E}">
        <p14:creationId xmlns:p14="http://schemas.microsoft.com/office/powerpoint/2010/main" val="3220576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209" y="0"/>
            <a:ext cx="10919791" cy="1325563"/>
          </a:xfrm>
        </p:spPr>
        <p:txBody>
          <a:bodyPr>
            <a:normAutofit/>
          </a:bodyPr>
          <a:lstStyle/>
          <a:p>
            <a:r>
              <a:rPr lang="en-GB" sz="4200" b="1" dirty="0">
                <a:solidFill>
                  <a:srgbClr val="1D849A"/>
                </a:solidFill>
              </a:rPr>
              <a:t>Fishing activity variables data collection strategy_2</a:t>
            </a:r>
            <a:endParaRPr lang="LID4096" sz="4200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5045" y="2480823"/>
            <a:ext cx="7417904" cy="379545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2400" dirty="0">
                <a:solidFill>
                  <a:srgbClr val="1D849A"/>
                </a:solidFill>
                <a:effectLst/>
                <a:ea typeface="Calibri" panose="020F0502020204030204" pitchFamily="34" charset="0"/>
              </a:rPr>
              <a:t>PSU</a:t>
            </a: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= the landing site on a given day, selected randomly four times per week</a:t>
            </a:r>
          </a:p>
          <a:p>
            <a:pPr marL="0" indent="0" algn="just">
              <a:buNone/>
            </a:pPr>
            <a:r>
              <a:rPr lang="en-GB" sz="2400" dirty="0">
                <a:solidFill>
                  <a:srgbClr val="1D849A"/>
                </a:solidFill>
                <a:effectLst/>
                <a:ea typeface="Calibri" panose="020F0502020204030204" pitchFamily="34" charset="0"/>
              </a:rPr>
              <a:t>SSU</a:t>
            </a: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= the cluster of trips within the PSU, aiming to sample all vessels that land from morning until midday, which is the landing time for most of fishermen. </a:t>
            </a:r>
            <a:endParaRPr lang="el-GR" sz="24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marL="0" indent="0" algn="just">
              <a:buNone/>
            </a:pP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For each sampled trip: data on </a:t>
            </a:r>
            <a:r>
              <a:rPr lang="en-GB" sz="24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métiers</a:t>
            </a: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and quantities of gears used are recorded, as well as all quantities of species, assigned to each </a:t>
            </a:r>
            <a:r>
              <a:rPr lang="en-GB" sz="24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métier</a:t>
            </a: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. </a:t>
            </a:r>
            <a:endParaRPr lang="el-GR" sz="24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marL="0" indent="0" algn="just">
              <a:buNone/>
            </a:pP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This probability sample survey takes place as part of the biological sampling.</a:t>
            </a:r>
            <a:endParaRPr lang="el-GR" sz="24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B825DD-AE60-E23C-4E29-5A3499E79D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67" y="2302034"/>
            <a:ext cx="3839078" cy="41530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8EE59B-AA0A-45D5-B870-72CC11772F38}"/>
              </a:ext>
            </a:extLst>
          </p:cNvPr>
          <p:cNvSpPr txBox="1"/>
          <p:nvPr/>
        </p:nvSpPr>
        <p:spPr>
          <a:xfrm>
            <a:off x="1351722" y="1325563"/>
            <a:ext cx="1076407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Complementary data on effort and landings by metier is collected through a 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1D849A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probability sample survey</a:t>
            </a:r>
            <a:r>
              <a:rPr kumimoji="0" lang="en-GB" sz="24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Calibri" panose="020F0502020204030204" pitchFamily="34" charset="0"/>
                <a:cs typeface="+mn-cs"/>
              </a:rPr>
              <a:t>. </a:t>
            </a:r>
            <a:endParaRPr kumimoji="0" lang="el-GR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Calibri" panose="020F0502020204030204" pitchFamily="34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9750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02026" y="1"/>
            <a:ext cx="10889974" cy="1152938"/>
          </a:xfrm>
        </p:spPr>
        <p:txBody>
          <a:bodyPr>
            <a:normAutofit/>
          </a:bodyPr>
          <a:lstStyle/>
          <a:p>
            <a:r>
              <a:rPr lang="en-GB" sz="4200" b="1" dirty="0">
                <a:solidFill>
                  <a:srgbClr val="1D849A"/>
                </a:solidFill>
              </a:rPr>
              <a:t>Fishing activity variables data collection strategy_3</a:t>
            </a:r>
            <a:endParaRPr lang="LID4096" sz="4200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2023" y="1546457"/>
            <a:ext cx="9621716" cy="4927891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Complementary data collection on</a:t>
            </a:r>
            <a:r>
              <a:rPr lang="en-GB" sz="2400" b="1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 </a:t>
            </a:r>
            <a:r>
              <a:rPr lang="en-GB" sz="2400" b="1" dirty="0">
                <a:solidFill>
                  <a:srgbClr val="1D849A"/>
                </a:solidFill>
                <a:effectLst/>
                <a:ea typeface="Calibri" panose="020F0502020204030204" pitchFamily="34" charset="0"/>
              </a:rPr>
              <a:t>landings</a:t>
            </a:r>
          </a:p>
          <a:p>
            <a:pPr marL="0" indent="0" algn="just">
              <a:buNone/>
            </a:pPr>
            <a:endParaRPr lang="el-GR" sz="2400" dirty="0">
              <a:solidFill>
                <a:srgbClr val="1D849A"/>
              </a:solidFill>
              <a:effectLst/>
              <a:ea typeface="Calibri" panose="020F0502020204030204" pitchFamily="34" charset="0"/>
            </a:endParaRPr>
          </a:p>
          <a:p>
            <a:pPr algn="just"/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Applies to active vessels using passive gears with no logbook data. </a:t>
            </a:r>
            <a:endParaRPr lang="el-GR" sz="24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marL="0" indent="0" algn="just">
              <a:buNone/>
            </a:pP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 </a:t>
            </a:r>
            <a:endParaRPr lang="el-GR" sz="24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algn="just"/>
            <a:r>
              <a:rPr lang="en-GB" sz="2400" dirty="0">
                <a:solidFill>
                  <a:srgbClr val="1D849A"/>
                </a:solidFill>
                <a:effectLst/>
                <a:ea typeface="Calibri" panose="020F0502020204030204" pitchFamily="34" charset="0"/>
              </a:rPr>
              <a:t>Aim</a:t>
            </a:r>
            <a:r>
              <a:rPr lang="en-GB" sz="2400" dirty="0">
                <a:effectLst/>
                <a:ea typeface="Calibri" panose="020F0502020204030204" pitchFamily="34" charset="0"/>
              </a:rPr>
              <a:t>: </a:t>
            </a: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to estimate the percentage of landings for each species </a:t>
            </a:r>
            <a:r>
              <a:rPr lang="en-GB" sz="2400" u="sng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assigned to each </a:t>
            </a:r>
            <a:r>
              <a:rPr lang="en-GB" sz="2400" u="sng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métier</a:t>
            </a: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. </a:t>
            </a:r>
            <a:endParaRPr lang="el-GR" sz="24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marL="0" indent="0" algn="just">
              <a:buNone/>
            </a:pPr>
            <a:endParaRPr lang="el-GR" sz="24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algn="just"/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This percentage is raised to the total landings (derived from data collected under Control Regulation), enabling the estimation of species-specific landings by </a:t>
            </a:r>
            <a:r>
              <a:rPr lang="en-GB" sz="2400" dirty="0" err="1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métier</a:t>
            </a:r>
            <a:r>
              <a:rPr lang="en-GB" sz="24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.</a:t>
            </a:r>
            <a:endParaRPr lang="el-GR" sz="2400" dirty="0">
              <a:solidFill>
                <a:srgbClr val="000000"/>
              </a:solidFill>
              <a:effectLst/>
              <a:ea typeface="Calibri" panose="020F050202020403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GB" sz="3600" kern="100" dirty="0">
              <a:solidFill>
                <a:schemeClr val="accent5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963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BBE867-8E89-D1D8-4B4C-A6D205F4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1722" y="1"/>
            <a:ext cx="10840278" cy="989704"/>
          </a:xfrm>
        </p:spPr>
        <p:txBody>
          <a:bodyPr>
            <a:normAutofit/>
          </a:bodyPr>
          <a:lstStyle/>
          <a:p>
            <a:r>
              <a:rPr lang="en-GB" sz="4200" b="1" dirty="0">
                <a:solidFill>
                  <a:srgbClr val="1D849A"/>
                </a:solidFill>
              </a:rPr>
              <a:t>Fishing activity variables data collection strategy_4</a:t>
            </a:r>
            <a:endParaRPr lang="LID4096" sz="4200" b="1" dirty="0">
              <a:solidFill>
                <a:srgbClr val="1D849A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DA1F10-3D94-394A-20D2-668A4C9D5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0568" y="989704"/>
            <a:ext cx="10122844" cy="5475642"/>
          </a:xfrm>
        </p:spPr>
        <p:txBody>
          <a:bodyPr>
            <a:normAutofit fontScale="92500" lnSpcReduction="20000"/>
          </a:bodyPr>
          <a:lstStyle/>
          <a:p>
            <a:pPr marL="0" indent="0" algn="just">
              <a:lnSpc>
                <a:spcPct val="107000"/>
              </a:lnSpc>
              <a:spcAft>
                <a:spcPts val="800"/>
              </a:spcAft>
              <a:buNone/>
            </a:pPr>
            <a:r>
              <a:rPr lang="en-GB" sz="2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Complementary data collection on </a:t>
            </a:r>
            <a:r>
              <a:rPr lang="en-GB" sz="2600" b="1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effort </a:t>
            </a:r>
            <a:endParaRPr lang="el-GR" sz="2600" kern="100" dirty="0">
              <a:solidFill>
                <a:srgbClr val="1D849A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600" kern="100" dirty="0">
                <a:solidFill>
                  <a:srgbClr val="1D849A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Aim</a:t>
            </a:r>
            <a:r>
              <a:rPr lang="en-GB" sz="2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to estimate the % of fishing days, days-at-sea, fishing trips and fishing operations </a:t>
            </a:r>
            <a:r>
              <a:rPr lang="en-GB" sz="2600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assigned to each </a:t>
            </a:r>
            <a:r>
              <a:rPr lang="en-GB" sz="2600" u="sng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métier</a:t>
            </a:r>
            <a:r>
              <a:rPr lang="en-GB" sz="2600" u="sng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</a:t>
            </a:r>
            <a:r>
              <a:rPr lang="en-GB" sz="2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for active vessels using passive gears without </a:t>
            </a:r>
            <a:r>
              <a:rPr lang="en-GB" sz="2800" dirty="0">
                <a:solidFill>
                  <a:srgbClr val="000000"/>
                </a:solidFill>
                <a:effectLst/>
                <a:ea typeface="Calibri" panose="020F0502020204030204" pitchFamily="34" charset="0"/>
              </a:rPr>
              <a:t>logbook data</a:t>
            </a:r>
            <a:r>
              <a:rPr lang="en-GB" sz="2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el-GR" sz="2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US" sz="2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If multiple métiers are exercised on a fishing day, one fishing day, day-at-sea, fishing trip, or fishing operation is assigned to each métier involved.</a:t>
            </a: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This percentage is then raised to the total number of fishing days/ days-at-sea/ fishing trips/fishing operations (estimated from number of sales notes and sales receipts collected under Control Regulation), allowing the estimation of these effort variables by </a:t>
            </a:r>
            <a:r>
              <a:rPr lang="en-GB" sz="2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métiers</a:t>
            </a:r>
            <a:r>
              <a:rPr lang="en-GB" sz="2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 </a:t>
            </a:r>
            <a:endParaRPr lang="el-GR" sz="2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GB" sz="2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Based on data collected on length of nets, number of hooks, number of pots and soaking time, an average value for these variables is estimated per </a:t>
            </a:r>
            <a:r>
              <a:rPr lang="en-GB" sz="2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métier</a:t>
            </a:r>
            <a:r>
              <a:rPr lang="en-GB" sz="2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, and is raised to the total number of fishing days by </a:t>
            </a:r>
            <a:r>
              <a:rPr lang="en-GB" sz="2600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métier</a:t>
            </a:r>
            <a:r>
              <a:rPr lang="en-GB" sz="26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.</a:t>
            </a:r>
            <a:endParaRPr lang="el-GR" sz="26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endParaRPr lang="en-GB" sz="3600" kern="100" dirty="0">
              <a:solidFill>
                <a:schemeClr val="accent5">
                  <a:lumMod val="50000"/>
                </a:schemeClr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95827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Έγγραφο" ma:contentTypeID="0x01010060DC4123ED56FC439ECC7FB0707F01E2" ma:contentTypeVersion="4" ma:contentTypeDescription="Δημιουργία νέου εγγράφου" ma:contentTypeScope="" ma:versionID="a33fb319e921f99aa5a3eff9f607b7c0">
  <xsd:schema xmlns:xsd="http://www.w3.org/2001/XMLSchema" xmlns:xs="http://www.w3.org/2001/XMLSchema" xmlns:p="http://schemas.microsoft.com/office/2006/metadata/properties" xmlns:ns2="e3df9749-23e7-48f4-8166-c91eef933ef2" targetNamespace="http://schemas.microsoft.com/office/2006/metadata/properties" ma:root="true" ma:fieldsID="4549da64e4f69ed075e2bdd5df8a1197" ns2:_="">
    <xsd:import namespace="e3df9749-23e7-48f4-8166-c91eef933ef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df9749-23e7-48f4-8166-c91eef933e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Τύπος περιεχομένου"/>
        <xsd:element ref="dc:title" minOccurs="0" maxOccurs="1" ma:index="4" ma:displayName="Τίτλο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F1A8B8D-0282-414E-90B1-17F422602B65}"/>
</file>

<file path=customXml/itemProps2.xml><?xml version="1.0" encoding="utf-8"?>
<ds:datastoreItem xmlns:ds="http://schemas.openxmlformats.org/officeDocument/2006/customXml" ds:itemID="{4EF710E2-2D04-41BA-93D4-589BB5E86657}"/>
</file>

<file path=customXml/itemProps3.xml><?xml version="1.0" encoding="utf-8"?>
<ds:datastoreItem xmlns:ds="http://schemas.openxmlformats.org/officeDocument/2006/customXml" ds:itemID="{EA61DC88-23DA-45EF-9034-E03B3AE32151}"/>
</file>

<file path=docProps/app.xml><?xml version="1.0" encoding="utf-8"?>
<Properties xmlns="http://schemas.openxmlformats.org/officeDocument/2006/extended-properties" xmlns:vt="http://schemas.openxmlformats.org/officeDocument/2006/docPropsVTypes">
  <TotalTime>2277</TotalTime>
  <Words>1686</Words>
  <Application>Microsoft Office PowerPoint</Application>
  <PresentationFormat>Widescreen</PresentationFormat>
  <Paragraphs>108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Statistical Workshop  on the Raising Procedures for Med&amp;BS Biological data 16 January 2025</vt:lpstr>
      <vt:lpstr>Introduction</vt:lpstr>
      <vt:lpstr>Control Data used for DCF purposes</vt:lpstr>
      <vt:lpstr>Concerns on the quality of control data used for DCF purposes</vt:lpstr>
      <vt:lpstr>Estimation of effort variables from e-logbooks  </vt:lpstr>
      <vt:lpstr>Fishing activity variables data collection strategy_1</vt:lpstr>
      <vt:lpstr>Fishing activity variables data collection strategy_2</vt:lpstr>
      <vt:lpstr>Fishing activity variables data collection strategy_3</vt:lpstr>
      <vt:lpstr>Fishing activity variables data collection strategy_4</vt:lpstr>
      <vt:lpstr>Estimation of discards_1</vt:lpstr>
      <vt:lpstr>Estimation of discards_2</vt:lpstr>
      <vt:lpstr>Estimation of discards_3</vt:lpstr>
      <vt:lpstr>Biological Data Sampling Schemes</vt:lpstr>
      <vt:lpstr>Biological Data Sampling Schemes_2</vt:lpstr>
      <vt:lpstr>Estimation of Length Frequency Distribution – LFD_1</vt:lpstr>
      <vt:lpstr>Estimation of LFD_2</vt:lpstr>
      <vt:lpstr>Estimation of Age Frequency Distribution</vt:lpstr>
      <vt:lpstr>Estimation of other biological variables </vt:lpstr>
      <vt:lpstr>Anticipations with the use of RDBFIS in Raising Procedures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Antoniadis  Konstantinos</dc:creator>
  <cp:lastModifiedBy>Charis Charilaou</cp:lastModifiedBy>
  <cp:revision>120</cp:revision>
  <cp:lastPrinted>2023-08-10T12:19:18Z</cp:lastPrinted>
  <dcterms:created xsi:type="dcterms:W3CDTF">2022-10-27T05:23:20Z</dcterms:created>
  <dcterms:modified xsi:type="dcterms:W3CDTF">2025-01-16T09:18:06Z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0x01010060DC4123ED56FC439ECC7FB0707F01E2</vt:lpwstr>
  </property>
</Properties>
</file>

<file path=docProps/thumbnail.jpeg>
</file>